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64" r:id="rId2"/>
    <p:sldId id="268" r:id="rId3"/>
    <p:sldId id="278" r:id="rId4"/>
    <p:sldId id="269" r:id="rId5"/>
    <p:sldId id="270" r:id="rId6"/>
    <p:sldId id="271" r:id="rId7"/>
    <p:sldId id="274" r:id="rId8"/>
    <p:sldId id="272" r:id="rId9"/>
    <p:sldId id="275" r:id="rId10"/>
    <p:sldId id="273" r:id="rId11"/>
    <p:sldId id="276" r:id="rId12"/>
    <p:sldId id="279" r:id="rId13"/>
    <p:sldId id="277" r:id="rId14"/>
    <p:sldId id="280" r:id="rId15"/>
    <p:sldId id="281" r:id="rId16"/>
    <p:sldId id="282" r:id="rId17"/>
    <p:sldId id="266" r:id="rId18"/>
    <p:sldId id="267" r:id="rId19"/>
  </p:sldIdLst>
  <p:sldSz cx="12192000" cy="6858000"/>
  <p:notesSz cx="6858000" cy="9144000"/>
  <p:embeddedFontLst>
    <p:embeddedFont>
      <p:font typeface="Pretendard" panose="02000503000000020004" pitchFamily="50" charset="-127"/>
      <p:regular r:id="rId21"/>
      <p:bold r:id="rId22"/>
    </p:embeddedFont>
    <p:embeddedFont>
      <p:font typeface="나눔스퀘어 네오 OTF Bold" panose="00000800000000000000" pitchFamily="50" charset="-127"/>
      <p:bold r:id="rId23"/>
    </p:embeddedFont>
    <p:embeddedFont>
      <p:font typeface="나눔스퀘어 네오 OTF Heavy" panose="00000A00000000000000" pitchFamily="50" charset="-127"/>
      <p:bold r:id="rId24"/>
    </p:embeddedFont>
    <p:embeddedFont>
      <p:font typeface="나눔스퀘어 네오 OTF Regular" panose="00000500000000000000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052A3CC0-30C1-4FD0-A7AE-666F39FE6A2A}">
          <p14:sldIdLst>
            <p14:sldId id="264"/>
            <p14:sldId id="268"/>
          </p14:sldIdLst>
        </p14:section>
        <p14:section name="영속성 컨텍스트" id="{1F9A60E9-89CD-45F5-95EA-D6795756B56D}">
          <p14:sldIdLst>
            <p14:sldId id="278"/>
            <p14:sldId id="269"/>
            <p14:sldId id="270"/>
            <p14:sldId id="271"/>
            <p14:sldId id="274"/>
            <p14:sldId id="272"/>
            <p14:sldId id="275"/>
            <p14:sldId id="273"/>
            <p14:sldId id="276"/>
          </p14:sldIdLst>
        </p14:section>
        <p14:section name="엔티티 생명주기" id="{BBBE4010-551A-47C1-87FB-E20671FD7A14}">
          <p14:sldIdLst>
            <p14:sldId id="279"/>
            <p14:sldId id="277"/>
            <p14:sldId id="280"/>
            <p14:sldId id="281"/>
            <p14:sldId id="282"/>
          </p14:sldIdLst>
        </p14:section>
        <p14:section name="마침" id="{A6A3C1C4-D384-4356-A0DF-E2167448EAD0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94" d="100"/>
          <a:sy n="94" d="100"/>
        </p:scale>
        <p:origin x="77" y="2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5" d="100"/>
          <a:sy n="155" d="100"/>
        </p:scale>
        <p:origin x="5818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5A9F3-5AFA-4CF7-A244-37DF9A11D9C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8371E-624C-45EB-896E-D5A47050B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04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8371E-624C-45EB-896E-D5A47050B2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19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Pn20PQiLySo" TargetMode="External"/><Relationship Id="rId2" Type="http://schemas.openxmlformats.org/officeDocument/2006/relationships/hyperlink" Target="mailto:park@duck.com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unsplash.com/photos/Pn20PQiLySo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mailto:park@duck.com" TargetMode="External"/><Relationship Id="rId5" Type="http://schemas.openxmlformats.org/officeDocument/2006/relationships/hyperlink" Target="https://www.instagram.com/yeonjong.park" TargetMode="External"/><Relationship Id="rId4" Type="http://schemas.openxmlformats.org/officeDocument/2006/relationships/hyperlink" Target="https://github.com/patulus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30956D3-09DE-AB70-DF7F-CC97C01D1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67B2-DA11-06A2-FF08-47D753C14460}"/>
              </a:ext>
            </a:extLst>
          </p:cNvPr>
          <p:cNvSpPr txBox="1"/>
          <p:nvPr userDrawn="1"/>
        </p:nvSpPr>
        <p:spPr>
          <a:xfrm>
            <a:off x="280621" y="3275111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박연종</a:t>
            </a:r>
            <a:endParaRPr lang="ko-KR" altLang="en-US" sz="14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69614E-DE5F-D6A8-18D6-05E9967FBB89}"/>
              </a:ext>
            </a:extLst>
          </p:cNvPr>
          <p:cNvSpPr txBox="1"/>
          <p:nvPr userDrawn="1"/>
        </p:nvSpPr>
        <p:spPr>
          <a:xfrm>
            <a:off x="280621" y="3582888"/>
            <a:ext cx="1317990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20210463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park@duck.com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00EEF-CCED-02DF-5B1D-F1F7DED71C44}"/>
              </a:ext>
            </a:extLst>
          </p:cNvPr>
          <p:cNvSpPr txBox="1"/>
          <p:nvPr userDrawn="1"/>
        </p:nvSpPr>
        <p:spPr>
          <a:xfrm>
            <a:off x="280621" y="5199460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SSL SEMINAR</a:t>
            </a:r>
            <a:endParaRPr lang="ko-KR" altLang="en-US" sz="1000" dirty="0">
              <a:solidFill>
                <a:schemeClr val="bg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17" name="제목 16">
            <a:extLst>
              <a:ext uri="{FF2B5EF4-FFF2-40B4-BE49-F238E27FC236}">
                <a16:creationId xmlns:a16="http://schemas.microsoft.com/office/drawing/2014/main" id="{9C39ABCE-7C44-3DEF-1FD2-C03D05BC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21" y="542953"/>
            <a:ext cx="11352031" cy="64633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16998A4-9417-6457-E831-C75812C0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0622" y="1258429"/>
            <a:ext cx="11352030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pPr lvl="0"/>
            <a:r>
              <a:rPr lang="ko-KR" altLang="en-US" dirty="0"/>
              <a:t>클릭하여 마스터 부제목 스타일 편집</a:t>
            </a:r>
            <a:endParaRPr lang="en-US" altLang="ko-KR" dirty="0"/>
          </a:p>
        </p:txBody>
      </p:sp>
      <p:sp>
        <p:nvSpPr>
          <p:cNvPr id="20" name="직사각형 19">
            <a:hlinkClick r:id="rId2"/>
            <a:extLst>
              <a:ext uri="{FF2B5EF4-FFF2-40B4-BE49-F238E27FC236}">
                <a16:creationId xmlns:a16="http://schemas.microsoft.com/office/drawing/2014/main" id="{15C3BB83-1337-C59B-DD78-EE9205C1C9FF}"/>
              </a:ext>
            </a:extLst>
          </p:cNvPr>
          <p:cNvSpPr/>
          <p:nvPr userDrawn="1"/>
        </p:nvSpPr>
        <p:spPr>
          <a:xfrm>
            <a:off x="331075" y="3913098"/>
            <a:ext cx="1210003" cy="24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FF0A6-F99F-D432-DD7D-468D03B12EAB}"/>
              </a:ext>
            </a:extLst>
          </p:cNvPr>
          <p:cNvSpPr txBox="1"/>
          <p:nvPr userDrawn="1"/>
        </p:nvSpPr>
        <p:spPr>
          <a:xfrm>
            <a:off x="10949151" y="6672052"/>
            <a:ext cx="12843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Photo by Wolfgang </a:t>
            </a:r>
            <a:r>
              <a:rPr lang="en-US" altLang="ko-KR" sz="600" dirty="0" err="1">
                <a:solidFill>
                  <a:schemeClr val="bg1"/>
                </a:solidFill>
              </a:rPr>
              <a:t>Hasselmann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hlinkClick r:id="rId3"/>
            <a:extLst>
              <a:ext uri="{FF2B5EF4-FFF2-40B4-BE49-F238E27FC236}">
                <a16:creationId xmlns:a16="http://schemas.microsoft.com/office/drawing/2014/main" id="{68F86A68-232B-B00B-E205-D0144AFD15B3}"/>
              </a:ext>
            </a:extLst>
          </p:cNvPr>
          <p:cNvSpPr/>
          <p:nvPr userDrawn="1"/>
        </p:nvSpPr>
        <p:spPr>
          <a:xfrm>
            <a:off x="11031638" y="6706883"/>
            <a:ext cx="1119351" cy="115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143EF328-6855-0959-B085-DF23C79CE1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622" y="4986844"/>
            <a:ext cx="1127232" cy="2126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1pPr>
          </a:lstStyle>
          <a:p>
            <a:pPr lvl="0"/>
            <a:r>
              <a:rPr lang="en-US" altLang="ko-KR" sz="10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0000.00.00.</a:t>
            </a:r>
            <a:endParaRPr lang="ko-KR" altLang="en-US" dirty="0"/>
          </a:p>
        </p:txBody>
      </p:sp>
      <p:pic>
        <p:nvPicPr>
          <p:cNvPr id="2" name="그림 1" descr="빛, 다채로움, 레이저, 예술이(가) 표시된 사진&#10;&#10;자동 생성된 설명">
            <a:extLst>
              <a:ext uri="{FF2B5EF4-FFF2-40B4-BE49-F238E27FC236}">
                <a16:creationId xmlns:a16="http://schemas.microsoft.com/office/drawing/2014/main" id="{A4DEAE50-00DC-3E22-16C0-963C8381D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"/>
          <a:stretch/>
        </p:blipFill>
        <p:spPr>
          <a:xfrm>
            <a:off x="5468353" y="0"/>
            <a:ext cx="6723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7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브 제목 슬라이드"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6731A-A75B-0CBB-4B77-751F0D57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69" y="2910701"/>
            <a:ext cx="10082049" cy="673976"/>
          </a:xfrm>
          <a:prstGeom prst="rect">
            <a:avLst/>
          </a:prstGeom>
          <a:noFill/>
          <a:ln>
            <a:noFill/>
          </a:ln>
        </p:spPr>
        <p:txBody>
          <a:bodyPr wrap="none"/>
          <a:lstStyle>
            <a:lvl1pPr algn="ctr">
              <a:defRPr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8EDF4C-7B54-7369-AA73-092A681FFE38}"/>
              </a:ext>
            </a:extLst>
          </p:cNvPr>
          <p:cNvCxnSpPr>
            <a:cxnSpLocks/>
          </p:cNvCxnSpPr>
          <p:nvPr userDrawn="1"/>
        </p:nvCxnSpPr>
        <p:spPr>
          <a:xfrm>
            <a:off x="1091762" y="3756125"/>
            <a:ext cx="100820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FD08C04-3AA1-C639-4825-FAFD88E6D6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8664" y="2343223"/>
            <a:ext cx="1434661" cy="4609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defRPr>
            </a:lvl1pPr>
          </a:lstStyle>
          <a:p>
            <a:pPr lvl="0"/>
            <a:r>
              <a:rPr lang="en-US" altLang="ko-KR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00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CD194-416E-5410-D227-0671207629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4975" y="3911810"/>
            <a:ext cx="10082049" cy="4062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8533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슬라이드"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AD07ADE-60D4-3754-71C8-BBC79F6DBBF6}"/>
              </a:ext>
            </a:extLst>
          </p:cNvPr>
          <p:cNvSpPr/>
          <p:nvPr userDrawn="1"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89BCF1-E21A-57DF-AA62-51619C18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76" y="155104"/>
            <a:ext cx="10062398" cy="52264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4E9E3-1877-5FFD-F2A4-950AB4D53E8E}"/>
              </a:ext>
            </a:extLst>
          </p:cNvPr>
          <p:cNvSpPr txBox="1"/>
          <p:nvPr userDrawn="1"/>
        </p:nvSpPr>
        <p:spPr>
          <a:xfrm>
            <a:off x="10784359" y="123746"/>
            <a:ext cx="974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SYSTEM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SOFTWARE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LAB</a:t>
            </a:r>
            <a:endParaRPr lang="ko-KR" altLang="en-US" sz="1000" dirty="0">
              <a:solidFill>
                <a:schemeClr val="bg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4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10FF0A6-F99F-D432-DD7D-468D03B12EAB}"/>
              </a:ext>
            </a:extLst>
          </p:cNvPr>
          <p:cNvSpPr txBox="1"/>
          <p:nvPr userDrawn="1"/>
        </p:nvSpPr>
        <p:spPr>
          <a:xfrm>
            <a:off x="10949151" y="6672052"/>
            <a:ext cx="12843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Photo by Wolfgang </a:t>
            </a:r>
            <a:r>
              <a:rPr lang="en-US" altLang="ko-KR" sz="600" dirty="0" err="1">
                <a:solidFill>
                  <a:schemeClr val="bg1"/>
                </a:solidFill>
              </a:rPr>
              <a:t>Hasselmann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hlinkClick r:id="rId2"/>
            <a:extLst>
              <a:ext uri="{FF2B5EF4-FFF2-40B4-BE49-F238E27FC236}">
                <a16:creationId xmlns:a16="http://schemas.microsoft.com/office/drawing/2014/main" id="{68F86A68-232B-B00B-E205-D0144AFD15B3}"/>
              </a:ext>
            </a:extLst>
          </p:cNvPr>
          <p:cNvSpPr/>
          <p:nvPr userDrawn="1"/>
        </p:nvSpPr>
        <p:spPr>
          <a:xfrm>
            <a:off x="11031638" y="6706883"/>
            <a:ext cx="1119351" cy="115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빛, 다채로움, 레이저, 예술이(가) 표시된 사진&#10;&#10;자동 생성된 설명">
            <a:extLst>
              <a:ext uri="{FF2B5EF4-FFF2-40B4-BE49-F238E27FC236}">
                <a16:creationId xmlns:a16="http://schemas.microsoft.com/office/drawing/2014/main" id="{A4DEAE50-00DC-3E22-16C0-963C8381D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"/>
          <a:stretch/>
        </p:blipFill>
        <p:spPr>
          <a:xfrm>
            <a:off x="5468353" y="0"/>
            <a:ext cx="672364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E518DE-C5FD-FEFC-091C-A5E93E8E938D}"/>
              </a:ext>
            </a:extLst>
          </p:cNvPr>
          <p:cNvSpPr txBox="1"/>
          <p:nvPr userDrawn="1"/>
        </p:nvSpPr>
        <p:spPr>
          <a:xfrm>
            <a:off x="331075" y="1990398"/>
            <a:ext cx="2372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282E4-B2F2-E14D-C1FA-775F766F500E}"/>
              </a:ext>
            </a:extLst>
          </p:cNvPr>
          <p:cNvSpPr txBox="1"/>
          <p:nvPr userDrawn="1"/>
        </p:nvSpPr>
        <p:spPr>
          <a:xfrm>
            <a:off x="331075" y="4070929"/>
            <a:ext cx="3610304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Email      /    park@duck.com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Insta       /    @yeonjong.park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GitHub   /    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patulus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직사각형 4">
            <a:hlinkClick r:id="rId4"/>
            <a:extLst>
              <a:ext uri="{FF2B5EF4-FFF2-40B4-BE49-F238E27FC236}">
                <a16:creationId xmlns:a16="http://schemas.microsoft.com/office/drawing/2014/main" id="{FBC1B7A5-1019-F8CF-4C1E-E571AA0931D4}"/>
              </a:ext>
            </a:extLst>
          </p:cNvPr>
          <p:cNvSpPr/>
          <p:nvPr userDrawn="1"/>
        </p:nvSpPr>
        <p:spPr>
          <a:xfrm>
            <a:off x="1114719" y="4659079"/>
            <a:ext cx="509130" cy="208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5"/>
            <a:extLst>
              <a:ext uri="{FF2B5EF4-FFF2-40B4-BE49-F238E27FC236}">
                <a16:creationId xmlns:a16="http://schemas.microsoft.com/office/drawing/2014/main" id="{0AD14ADE-9F0D-C6E1-17BA-3FC9B854D3D8}"/>
              </a:ext>
            </a:extLst>
          </p:cNvPr>
          <p:cNvSpPr/>
          <p:nvPr userDrawn="1"/>
        </p:nvSpPr>
        <p:spPr>
          <a:xfrm>
            <a:off x="1126914" y="4402320"/>
            <a:ext cx="1056609" cy="229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hlinkClick r:id="rId6"/>
            <a:extLst>
              <a:ext uri="{FF2B5EF4-FFF2-40B4-BE49-F238E27FC236}">
                <a16:creationId xmlns:a16="http://schemas.microsoft.com/office/drawing/2014/main" id="{82EA543B-116C-52CA-0017-C3F6F7DD386C}"/>
              </a:ext>
            </a:extLst>
          </p:cNvPr>
          <p:cNvSpPr/>
          <p:nvPr userDrawn="1"/>
        </p:nvSpPr>
        <p:spPr>
          <a:xfrm>
            <a:off x="1126914" y="4161704"/>
            <a:ext cx="1056609" cy="212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9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70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rk@duck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svm.kr/posts/tutorials/jpa/3-em-and-persistence-context" TargetMode="External"/><Relationship Id="rId2" Type="http://schemas.openxmlformats.org/officeDocument/2006/relationships/hyperlink" Target="https://library.kumoh.ac.kr/#/search/detail/390392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svm.kr/posts/tutorials/jpa/4-entity-lifecycl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yeonjong.park" TargetMode="External"/><Relationship Id="rId2" Type="http://schemas.openxmlformats.org/officeDocument/2006/relationships/hyperlink" Target="https://github.com/patulu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ark@duck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5BFB895-7A40-CE77-13EC-80E2D95B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컨텍스트와 엔티티 생명 주기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E84D99-0FE3-1298-FDFB-660286F97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0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Persistence Context and Entity Instances Lifecycle</a:t>
            </a:r>
            <a:endParaRPr lang="ko-KR" altLang="en-US" sz="2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FDAE52-1A81-2A96-0A91-B7FB307BDA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2024.08.07.</a:t>
            </a:r>
            <a:endParaRPr lang="ko-KR" altLang="en-US" dirty="0"/>
          </a:p>
        </p:txBody>
      </p:sp>
      <p:sp>
        <p:nvSpPr>
          <p:cNvPr id="7" name="직사각형 6">
            <a:hlinkClick r:id="rId3"/>
            <a:extLst>
              <a:ext uri="{FF2B5EF4-FFF2-40B4-BE49-F238E27FC236}">
                <a16:creationId xmlns:a16="http://schemas.microsoft.com/office/drawing/2014/main" id="{C9DA8CE5-231A-430F-1B9E-57B68ABB9041}"/>
              </a:ext>
            </a:extLst>
          </p:cNvPr>
          <p:cNvSpPr/>
          <p:nvPr/>
        </p:nvSpPr>
        <p:spPr>
          <a:xfrm>
            <a:off x="331075" y="3913098"/>
            <a:ext cx="1210003" cy="24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60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C88F-B53A-2615-D54C-1D5E39D8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감지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84D32-CDA4-2CA9-74BC-A56183FED455}"/>
              </a:ext>
            </a:extLst>
          </p:cNvPr>
          <p:cNvSpPr txBox="1"/>
          <p:nvPr/>
        </p:nvSpPr>
        <p:spPr>
          <a:xfrm>
            <a:off x="204951" y="1213945"/>
            <a:ext cx="11713780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차 캐시의 엔티티가 변경되면 이를 기존 엔티티와 비교해 </a:t>
            </a:r>
            <a:r>
              <a:rPr lang="en-US" altLang="ko-KR" dirty="0"/>
              <a:t>UPDATE </a:t>
            </a:r>
            <a:r>
              <a:rPr lang="ko-KR" altLang="en-US" dirty="0"/>
              <a:t>쿼리를 쓰기 지연 </a:t>
            </a:r>
            <a:r>
              <a:rPr lang="en-US" altLang="ko-KR" dirty="0"/>
              <a:t>SQL </a:t>
            </a:r>
            <a:r>
              <a:rPr lang="ko-KR" altLang="en-US" dirty="0"/>
              <a:t>저장소에 저장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엔티티 영속 시 영속될 때의 상태를 복사해 저장하는데 이를 스냅샷이라 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생성되는 </a:t>
            </a:r>
            <a:r>
              <a:rPr lang="en-US" altLang="ko-KR" dirty="0"/>
              <a:t>UPDATE</a:t>
            </a:r>
            <a:r>
              <a:rPr lang="ko-KR" altLang="en-US" dirty="0"/>
              <a:t> 쿼리가 변경 부분에 대해서만이 아닌 모든 컬럼을 업데이트함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UPDATE </a:t>
            </a:r>
            <a:r>
              <a:rPr lang="ko-KR" altLang="en-US" dirty="0"/>
              <a:t>쿼리 구조가 같아 쿼리를 미리 생성하고 값만 바꿔 재사용할 수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다만</a:t>
            </a:r>
            <a:r>
              <a:rPr lang="en-US" altLang="ko-KR" dirty="0"/>
              <a:t> </a:t>
            </a:r>
            <a:r>
              <a:rPr lang="ko-KR" altLang="en-US" dirty="0"/>
              <a:t>컬럼 수가 많은 경우 변경 부분만 동적으로 업데이트할 수 있음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컬럼이 </a:t>
            </a:r>
            <a:r>
              <a:rPr lang="en-US" altLang="ko-KR" dirty="0"/>
              <a:t>30</a:t>
            </a:r>
            <a:r>
              <a:rPr lang="ko-KR" altLang="en-US" dirty="0"/>
              <a:t>개 이상이면 변경 부분에 대해서만 업데이트하는 것이 더 빠름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보통 컬럼이 많으면 테이블 설계가 잘 이루어지지 않았을 수 있어 설계를 재검토하는 것을 권장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72711D-5795-D364-046B-80EA95B44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2"/>
          <a:stretch/>
        </p:blipFill>
        <p:spPr bwMode="auto">
          <a:xfrm>
            <a:off x="8477907" y="4588940"/>
            <a:ext cx="3368403" cy="201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37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47A5A-B03F-294B-D544-A84C4670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감지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271A8-64FB-F9A5-9ACA-E4942608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7" y="1418897"/>
            <a:ext cx="5395233" cy="45562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4A5976-036C-C609-C8C7-4FE41A52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525" y="1418897"/>
            <a:ext cx="4274519" cy="17934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0FD7C7-8963-F05B-7885-743ED688D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525" y="3611715"/>
            <a:ext cx="4277005" cy="72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2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1F5C41C-8ADA-7234-F590-690B65BE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 생명 주기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96C8A0-8704-B217-3E62-D1DC7BB49C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C691B1-574D-85F7-2181-ACF49D9D80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Entity Instances Lifecycle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3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87914-7876-E32C-7311-42224A03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 생명 주기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1E3577-9883-1A57-DEF2-AD325AC9D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35" y="1811259"/>
            <a:ext cx="6540529" cy="41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1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3AC7D-CBAA-9509-8A52-020C581A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비영속과</a:t>
            </a:r>
            <a:r>
              <a:rPr lang="ko-KR" altLang="en-US" dirty="0"/>
              <a:t> 영속 </a:t>
            </a:r>
            <a:r>
              <a:rPr lang="en-US" altLang="ko-KR" sz="2000" i="1" dirty="0"/>
              <a:t>(new/transient and managed)</a:t>
            </a:r>
            <a:endParaRPr lang="ko-KR" altLang="en-US" i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B9A02-0719-C12C-7AFE-7D6DB751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883" y="2415344"/>
            <a:ext cx="3847102" cy="2027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34851D-E3EE-C88B-5C5D-4EEF2A76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502" y="2415345"/>
            <a:ext cx="4201615" cy="202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3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6F925-79ED-0FB0-8894-E96302B2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준영속</a:t>
            </a:r>
            <a:r>
              <a:rPr lang="ko-KR" altLang="en-US" dirty="0"/>
              <a:t> </a:t>
            </a:r>
            <a:r>
              <a:rPr lang="en-US" altLang="ko-KR" sz="2000" i="1" dirty="0"/>
              <a:t>(detached)</a:t>
            </a:r>
            <a:endParaRPr lang="ko-KR" alt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72909-D4CB-62A5-DA1F-D2B93C0424C7}"/>
              </a:ext>
            </a:extLst>
          </p:cNvPr>
          <p:cNvSpPr txBox="1"/>
          <p:nvPr/>
        </p:nvSpPr>
        <p:spPr>
          <a:xfrm>
            <a:off x="204951" y="1213945"/>
            <a:ext cx="1171378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영속성 컨텍스트가 더 이상 관리하지 않는 엔티티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영속되었다가 </a:t>
            </a:r>
            <a:r>
              <a:rPr lang="ko-KR" altLang="en-US" dirty="0" err="1"/>
              <a:t>비영속</a:t>
            </a:r>
            <a:r>
              <a:rPr lang="ko-KR" altLang="en-US" dirty="0"/>
              <a:t> 상태가 된 엔티티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준영속</a:t>
            </a:r>
            <a:r>
              <a:rPr lang="ko-KR" altLang="en-US" dirty="0"/>
              <a:t> 상태가 되면 </a:t>
            </a:r>
            <a:r>
              <a:rPr lang="en-US" altLang="ko-KR" dirty="0"/>
              <a:t>1</a:t>
            </a:r>
            <a:r>
              <a:rPr lang="ko-KR" altLang="en-US" dirty="0"/>
              <a:t>차 캐시 및 쓰기 지연 </a:t>
            </a:r>
            <a:r>
              <a:rPr lang="en-US" altLang="ko-KR" dirty="0"/>
              <a:t>SQL </a:t>
            </a:r>
            <a:r>
              <a:rPr lang="ko-KR" altLang="en-US" dirty="0"/>
              <a:t>저장소에서 레퍼런스와 쿼리가 제거됨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준영속</a:t>
            </a:r>
            <a:r>
              <a:rPr lang="ko-KR" altLang="en-US" dirty="0"/>
              <a:t> 상태에서 엔티티를 수정하면 데이터베이스와 연동되지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027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6F925-79ED-0FB0-8894-E96302B2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삭제 </a:t>
            </a:r>
            <a:r>
              <a:rPr lang="en-US" altLang="ko-KR" sz="2000" i="1" dirty="0"/>
              <a:t>(removed)</a:t>
            </a:r>
            <a:endParaRPr lang="ko-KR" altLang="en-US" i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467FF4-6DBF-94D6-818A-F1DC81AF1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61" y="2306620"/>
            <a:ext cx="7177477" cy="28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5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D7B8FFF-AA69-6F7E-8AFE-87027106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506F1-5516-F721-E162-36385AC29888}"/>
              </a:ext>
            </a:extLst>
          </p:cNvPr>
          <p:cNvSpPr txBox="1"/>
          <p:nvPr/>
        </p:nvSpPr>
        <p:spPr>
          <a:xfrm>
            <a:off x="204951" y="969580"/>
            <a:ext cx="11713780" cy="16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에이콘출판</a:t>
            </a:r>
            <a:r>
              <a:rPr lang="ko-KR" altLang="en-US" dirty="0"/>
              <a:t>㈜</a:t>
            </a:r>
            <a:r>
              <a:rPr lang="en-US" altLang="ko-KR" dirty="0"/>
              <a:t> : </a:t>
            </a:r>
            <a:r>
              <a:rPr lang="ko-KR" altLang="en-US" dirty="0"/>
              <a:t>김영한</a:t>
            </a:r>
            <a:r>
              <a:rPr lang="en-US" altLang="ko-KR" dirty="0"/>
              <a:t>, “</a:t>
            </a:r>
            <a:r>
              <a:rPr lang="ko-KR" altLang="en-US" dirty="0"/>
              <a:t>자바 </a:t>
            </a:r>
            <a:r>
              <a:rPr lang="en-US" altLang="ko-KR" dirty="0"/>
              <a:t>ORM </a:t>
            </a:r>
            <a:r>
              <a:rPr lang="ko-KR" altLang="en-US" dirty="0"/>
              <a:t>표준 </a:t>
            </a:r>
            <a:r>
              <a:rPr lang="en-US" altLang="ko-KR" dirty="0"/>
              <a:t>JPA </a:t>
            </a:r>
            <a:r>
              <a:rPr lang="ko-KR" altLang="en-US" dirty="0"/>
              <a:t>프로그래밍</a:t>
            </a:r>
            <a:r>
              <a:rPr lang="en-US" altLang="ko-KR" dirty="0"/>
              <a:t>”                                           (2015.08.28.)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psvm</a:t>
            </a:r>
            <a:r>
              <a:rPr lang="en-US" altLang="ko-KR" dirty="0"/>
              <a:t> {}         : </a:t>
            </a:r>
            <a:r>
              <a:rPr lang="ko-KR" altLang="en-US" dirty="0"/>
              <a:t>김대용</a:t>
            </a:r>
            <a:r>
              <a:rPr lang="en-US" altLang="ko-KR" dirty="0"/>
              <a:t>, “</a:t>
            </a:r>
            <a:r>
              <a:rPr lang="ko-KR" altLang="en-US" dirty="0"/>
              <a:t>엔티티 매니저와 영속성 컨텍스트를 정확하게 이해해보자</a:t>
            </a:r>
            <a:r>
              <a:rPr lang="en-US" altLang="ko-KR" dirty="0"/>
              <a:t>” (2023.09.26.)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                                        “JPA </a:t>
            </a:r>
            <a:r>
              <a:rPr lang="ko-KR" altLang="en-US" dirty="0"/>
              <a:t>엔티티 라이프사이클에 대해 탐구해보자</a:t>
            </a:r>
            <a:r>
              <a:rPr lang="en-US" altLang="ko-KR" dirty="0"/>
              <a:t>“                     (2023.10.05.)</a:t>
            </a:r>
          </a:p>
        </p:txBody>
      </p:sp>
      <p:sp>
        <p:nvSpPr>
          <p:cNvPr id="3" name="직사각형 2">
            <a:hlinkClick r:id="rId2"/>
            <a:extLst>
              <a:ext uri="{FF2B5EF4-FFF2-40B4-BE49-F238E27FC236}">
                <a16:creationId xmlns:a16="http://schemas.microsoft.com/office/drawing/2014/main" id="{7F603761-30BD-3079-D3B4-44B5C4EE11A3}"/>
              </a:ext>
            </a:extLst>
          </p:cNvPr>
          <p:cNvSpPr/>
          <p:nvPr/>
        </p:nvSpPr>
        <p:spPr>
          <a:xfrm>
            <a:off x="551793" y="1190297"/>
            <a:ext cx="9573610" cy="319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hlinkClick r:id="rId3"/>
            <a:extLst>
              <a:ext uri="{FF2B5EF4-FFF2-40B4-BE49-F238E27FC236}">
                <a16:creationId xmlns:a16="http://schemas.microsoft.com/office/drawing/2014/main" id="{2A09409F-C15F-EC30-F3E1-987DA9E8B286}"/>
              </a:ext>
            </a:extLst>
          </p:cNvPr>
          <p:cNvSpPr/>
          <p:nvPr/>
        </p:nvSpPr>
        <p:spPr>
          <a:xfrm>
            <a:off x="551793" y="1730266"/>
            <a:ext cx="9624848" cy="319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4"/>
            <a:extLst>
              <a:ext uri="{FF2B5EF4-FFF2-40B4-BE49-F238E27FC236}">
                <a16:creationId xmlns:a16="http://schemas.microsoft.com/office/drawing/2014/main" id="{7AEE4192-479D-FAE2-0A73-2106D63AB5A7}"/>
              </a:ext>
            </a:extLst>
          </p:cNvPr>
          <p:cNvSpPr/>
          <p:nvPr/>
        </p:nvSpPr>
        <p:spPr>
          <a:xfrm>
            <a:off x="551793" y="2313035"/>
            <a:ext cx="9652438" cy="279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9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hlinkClick r:id="rId2"/>
            <a:extLst>
              <a:ext uri="{FF2B5EF4-FFF2-40B4-BE49-F238E27FC236}">
                <a16:creationId xmlns:a16="http://schemas.microsoft.com/office/drawing/2014/main" id="{F9DB7120-F60B-D435-7E55-9D8CC1186817}"/>
              </a:ext>
            </a:extLst>
          </p:cNvPr>
          <p:cNvSpPr/>
          <p:nvPr/>
        </p:nvSpPr>
        <p:spPr>
          <a:xfrm>
            <a:off x="1114719" y="4659079"/>
            <a:ext cx="509130" cy="208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hlinkClick r:id="rId3"/>
            <a:extLst>
              <a:ext uri="{FF2B5EF4-FFF2-40B4-BE49-F238E27FC236}">
                <a16:creationId xmlns:a16="http://schemas.microsoft.com/office/drawing/2014/main" id="{83DC5982-9F08-FB0E-5A34-0595583D6B67}"/>
              </a:ext>
            </a:extLst>
          </p:cNvPr>
          <p:cNvSpPr/>
          <p:nvPr/>
        </p:nvSpPr>
        <p:spPr>
          <a:xfrm>
            <a:off x="1126914" y="4402320"/>
            <a:ext cx="1056609" cy="229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hlinkClick r:id="rId4"/>
            <a:extLst>
              <a:ext uri="{FF2B5EF4-FFF2-40B4-BE49-F238E27FC236}">
                <a16:creationId xmlns:a16="http://schemas.microsoft.com/office/drawing/2014/main" id="{29817036-4B46-77A4-27A0-3C9DE533B014}"/>
              </a:ext>
            </a:extLst>
          </p:cNvPr>
          <p:cNvSpPr/>
          <p:nvPr/>
        </p:nvSpPr>
        <p:spPr>
          <a:xfrm>
            <a:off x="1126914" y="4161704"/>
            <a:ext cx="1056609" cy="212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3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2BA2610-8AC4-6792-88A9-A4C0B20B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E8747-EC26-7E3B-4F1A-7C660041EA37}"/>
              </a:ext>
            </a:extLst>
          </p:cNvPr>
          <p:cNvSpPr txBox="1"/>
          <p:nvPr/>
        </p:nvSpPr>
        <p:spPr>
          <a:xfrm>
            <a:off x="260076" y="1024759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영속성 컨텍스트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05BB8-2D71-61A6-4F5E-7AE135C2ADB7}"/>
              </a:ext>
            </a:extLst>
          </p:cNvPr>
          <p:cNvSpPr txBox="1"/>
          <p:nvPr/>
        </p:nvSpPr>
        <p:spPr>
          <a:xfrm>
            <a:off x="752804" y="1394091"/>
            <a:ext cx="7643439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영속성 컨텍스트</a:t>
            </a:r>
            <a:r>
              <a:rPr lang="en-US" altLang="ko-KR" dirty="0"/>
              <a:t>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(Persistence Context)</a:t>
            </a:r>
            <a:endParaRPr lang="en-US" altLang="ko-KR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차 캐시              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(First Level Cache)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dirty="0"/>
              <a:t>동일성 보장        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(Guarantees equivalence of persistent identity and Java identity)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dirty="0"/>
              <a:t>쓰기 지연            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(Transactional write-behind)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dirty="0"/>
              <a:t>변경 감지            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(Dirty Check)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617221-B8BD-7047-8960-41F1E61278A2}"/>
              </a:ext>
            </a:extLst>
          </p:cNvPr>
          <p:cNvSpPr txBox="1"/>
          <p:nvPr/>
        </p:nvSpPr>
        <p:spPr>
          <a:xfrm>
            <a:off x="260076" y="3837590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엔티티 생명 주기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51870-7100-D411-959D-B6351B5AA0D9}"/>
              </a:ext>
            </a:extLst>
          </p:cNvPr>
          <p:cNvSpPr txBox="1"/>
          <p:nvPr/>
        </p:nvSpPr>
        <p:spPr>
          <a:xfrm>
            <a:off x="752804" y="4206922"/>
            <a:ext cx="3280065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비영속</a:t>
            </a:r>
            <a:r>
              <a:rPr lang="ko-KR" altLang="en-US" dirty="0"/>
              <a:t>                 </a:t>
            </a:r>
            <a:r>
              <a:rPr lang="en-US" altLang="ko-KR" dirty="0"/>
              <a:t>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(new/transient)</a:t>
            </a:r>
            <a:endParaRPr lang="en-US" altLang="ko-KR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영속                     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(managed)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준영속</a:t>
            </a:r>
            <a:r>
              <a:rPr lang="ko-KR" altLang="en-US" dirty="0"/>
              <a:t>                 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(detached)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dirty="0"/>
              <a:t>삭제                     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</a:rPr>
              <a:t>(removed)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8898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1F5C41C-8ADA-7234-F590-690B65BE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96C8A0-8704-B217-3E62-D1DC7BB49C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C691B1-574D-85F7-2181-ACF49D9D80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Persistence Context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73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16F69-77D9-A0D9-453E-6AAC2351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77290D-8C0A-34A8-4F07-DE58DD205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21" y="3429000"/>
            <a:ext cx="5182996" cy="314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CEDDBD-F9B7-E037-94C0-82AC8F1D8FD3}"/>
              </a:ext>
            </a:extLst>
          </p:cNvPr>
          <p:cNvSpPr txBox="1"/>
          <p:nvPr/>
        </p:nvSpPr>
        <p:spPr>
          <a:xfrm>
            <a:off x="204950" y="1213945"/>
            <a:ext cx="11610567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애플리케이션과 데이터베이스 사이에서 엔티티를 보관하는 메모리 상의 데이터베이스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메모리 낭비처럼 보일 수 있으나 데이터베이스 연결 및 해제 작업을 줄여 빠른 읽기</a:t>
            </a:r>
            <a:r>
              <a:rPr lang="en-US" altLang="ko-KR" dirty="0"/>
              <a:t>/</a:t>
            </a:r>
            <a:r>
              <a:rPr lang="ko-KR" altLang="en-US" dirty="0"/>
              <a:t>쓰기가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/>
              <a:t>영속성 컨텍스트</a:t>
            </a:r>
            <a:r>
              <a:rPr lang="en-US" altLang="ko-KR" dirty="0"/>
              <a:t>’</a:t>
            </a:r>
            <a:r>
              <a:rPr lang="ko-KR" altLang="en-US" dirty="0"/>
              <a:t>라는 객체가 따로 존재하는 것이 아닌 </a:t>
            </a:r>
            <a:r>
              <a:rPr lang="en-US" altLang="ko-KR" dirty="0"/>
              <a:t>‘</a:t>
            </a:r>
            <a:r>
              <a:rPr lang="ko-KR" altLang="en-US" dirty="0"/>
              <a:t>엔티티 기억 및 엔티티 생명주기 관리</a:t>
            </a:r>
            <a:r>
              <a:rPr lang="en-US" altLang="ko-KR" dirty="0"/>
              <a:t>’</a:t>
            </a:r>
            <a:r>
              <a:rPr lang="ko-KR" altLang="en-US" dirty="0"/>
              <a:t>를 수행하면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영속성 컨텍스트</a:t>
            </a:r>
            <a:r>
              <a:rPr lang="en-US" altLang="ko-KR" dirty="0"/>
              <a:t>’</a:t>
            </a:r>
            <a:r>
              <a:rPr lang="ko-KR" altLang="en-US" dirty="0"/>
              <a:t>라고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569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C0134-1646-EA37-920C-DD158227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캐시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08EB0-7B12-C42A-7DA0-94EB057C1EC8}"/>
              </a:ext>
            </a:extLst>
          </p:cNvPr>
          <p:cNvSpPr txBox="1"/>
          <p:nvPr/>
        </p:nvSpPr>
        <p:spPr>
          <a:xfrm>
            <a:off x="204951" y="1213945"/>
            <a:ext cx="733490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영속 상태의 엔티티는 영속성 컨텍스트의 </a:t>
            </a:r>
            <a:r>
              <a:rPr lang="en-US" altLang="ko-KR" dirty="0"/>
              <a:t>1</a:t>
            </a:r>
            <a:r>
              <a:rPr lang="ko-KR" altLang="en-US" dirty="0"/>
              <a:t>차 캐시에 저장됨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엔티티 조회 시 </a:t>
            </a:r>
            <a:r>
              <a:rPr lang="en-US" altLang="ko-KR" dirty="0"/>
              <a:t>1</a:t>
            </a:r>
            <a:r>
              <a:rPr lang="ko-KR" altLang="en-US" dirty="0"/>
              <a:t>차 캐시에 해당하는 엔티티가 있는지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차 캐시에 해당 엔티티가 있으면 </a:t>
            </a:r>
            <a:r>
              <a:rPr lang="en-US" altLang="ko-KR" dirty="0"/>
              <a:t>1</a:t>
            </a:r>
            <a:r>
              <a:rPr lang="ko-KR" altLang="en-US" dirty="0"/>
              <a:t>차 캐시의 엔티티를 반환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차 캐시에 해당 엔티티가 없으면 데이터베이스에서 조회해 엔티티 생성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차 캐시 사용으로 영속 상태의 엔티티에 대한 동일성이 보장됨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데이터베이스에 바로 적용하지 않고 일정 쿼리가 쌓이면 적용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0072F2-E91E-C3ED-5193-7DC8F161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966" y="1080293"/>
            <a:ext cx="4329083" cy="218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BB062B-50FD-27FA-D489-49CB610F4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23" y="3799663"/>
            <a:ext cx="4708426" cy="19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98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47A5A-B03F-294B-D544-A84C4670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동일성 보장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1D197-4F03-465C-4409-E77CCCF16A30}"/>
              </a:ext>
            </a:extLst>
          </p:cNvPr>
          <p:cNvSpPr txBox="1"/>
          <p:nvPr/>
        </p:nvSpPr>
        <p:spPr>
          <a:xfrm>
            <a:off x="204951" y="1213945"/>
            <a:ext cx="10357946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한 트랜잭션 내 존재하는 기본 키가 같은 엔티티는 동일성이 보장돼 해시 값으로 비교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데이터베이스에서 매번 조회하는 경우 엔티티 인스턴스가 계속 생성됨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차 캐시의 엔티티 인스턴스를 반환하므로 계속 같은 인스턴스가 반환됨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영속성 컨텍스트를 무시하고 직접 </a:t>
            </a:r>
            <a:r>
              <a:rPr lang="en-US" altLang="ko-KR" dirty="0"/>
              <a:t>DB</a:t>
            </a:r>
            <a:r>
              <a:rPr lang="ko-KR" altLang="en-US" dirty="0"/>
              <a:t>에 쿼리를 전송할 시 </a:t>
            </a:r>
            <a:r>
              <a:rPr lang="en-US" altLang="ko-KR" dirty="0"/>
              <a:t>1</a:t>
            </a:r>
            <a:r>
              <a:rPr lang="ko-KR" altLang="en-US" dirty="0"/>
              <a:t>차 캐시와 </a:t>
            </a:r>
            <a:r>
              <a:rPr lang="en-US" altLang="ko-KR" dirty="0"/>
              <a:t>DB</a:t>
            </a:r>
            <a:r>
              <a:rPr lang="ko-KR" altLang="en-US" dirty="0"/>
              <a:t> 간 값 차이 발생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직접 쿼리 전송 시 쿼리 전송 직후 영속성 컨텍스트를 갱신해야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901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47A5A-B03F-294B-D544-A84C4670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캐시와 동일성 보장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D22298-5A8A-71BB-7F76-BE641F0EE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8" y="1667204"/>
            <a:ext cx="5293415" cy="4229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D0BB96-BAFA-7A84-A459-74296558A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49"/>
          <a:stretch/>
        </p:blipFill>
        <p:spPr>
          <a:xfrm>
            <a:off x="6576513" y="1667204"/>
            <a:ext cx="4801270" cy="23275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185FA7-4182-B26E-DD17-1B35C4B9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513" y="3994707"/>
            <a:ext cx="4810752" cy="5634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C4C1E2-54BB-6002-195E-A703D35A38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54" b="-1"/>
          <a:stretch/>
        </p:blipFill>
        <p:spPr>
          <a:xfrm>
            <a:off x="6576513" y="5276662"/>
            <a:ext cx="4801270" cy="24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9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C21C5-55A4-7AD3-E945-072F0BA4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쓰기 지연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9E783-85BC-2C74-E5F1-AA10B506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170" y="1084547"/>
            <a:ext cx="4067561" cy="2344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3FAE-489D-43AB-3B43-09A3C6A8F79F}"/>
              </a:ext>
            </a:extLst>
          </p:cNvPr>
          <p:cNvSpPr txBox="1"/>
          <p:nvPr/>
        </p:nvSpPr>
        <p:spPr>
          <a:xfrm>
            <a:off x="204951" y="1213945"/>
            <a:ext cx="10357946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엔티티 등록 시 엔티티를 </a:t>
            </a:r>
            <a:r>
              <a:rPr lang="en-US" altLang="ko-KR" dirty="0"/>
              <a:t>1</a:t>
            </a:r>
            <a:r>
              <a:rPr lang="ko-KR" altLang="en-US" dirty="0"/>
              <a:t>차 캐시에 등록하고 바로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INSERT </a:t>
            </a:r>
            <a:r>
              <a:rPr lang="ko-KR" altLang="en-US" dirty="0"/>
              <a:t>쿼리를</a:t>
            </a:r>
            <a:br>
              <a:rPr lang="en-US" altLang="ko-KR" dirty="0"/>
            </a:br>
            <a:r>
              <a:rPr lang="ko-KR" altLang="en-US" dirty="0"/>
              <a:t>전송하지 않고 쓰기 지연 </a:t>
            </a:r>
            <a:r>
              <a:rPr lang="en-US" altLang="ko-KR" dirty="0"/>
              <a:t>SQL </a:t>
            </a:r>
            <a:r>
              <a:rPr lang="ko-KR" altLang="en-US" dirty="0"/>
              <a:t>저장소에</a:t>
            </a:r>
            <a:r>
              <a:rPr lang="en-US" altLang="ko-KR" dirty="0"/>
              <a:t> INSERT </a:t>
            </a:r>
            <a:r>
              <a:rPr lang="ko-KR" altLang="en-US" dirty="0"/>
              <a:t>쿼리를 저장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쿼리 전송 시마다 데이터베이스에 연결 및 해제 과정을 줄일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기본 키 생성을 데이터베이스에 위임하는 경우 바로 </a:t>
            </a:r>
            <a:r>
              <a:rPr lang="en-US" altLang="ko-KR" dirty="0"/>
              <a:t>DB</a:t>
            </a:r>
            <a:r>
              <a:rPr lang="ko-KR" altLang="en-US" dirty="0"/>
              <a:t>에 쿼리가 전송됨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차 캐시에 저장하려면 기본 키가 있어야 하기 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5587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47A5A-B03F-294B-D544-A84C4670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쓰기 지연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E7C099-7736-76CD-E2AF-28F27A5F7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9" y="1548164"/>
            <a:ext cx="5780362" cy="4304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07B3C0-368B-430F-483D-65463A54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529" y="1783434"/>
            <a:ext cx="4572243" cy="30380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0BE9D5-E18E-B11D-D75D-A91153CD6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529" y="4989906"/>
            <a:ext cx="4575216" cy="5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0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2">
      <a:majorFont>
        <a:latin typeface="나눔스퀘어 네오 OTF Bold"/>
        <a:ea typeface="나눔스퀘어 네오 OTF Bold"/>
        <a:cs typeface=""/>
      </a:majorFont>
      <a:minorFont>
        <a:latin typeface="나눔스퀘어 네오 OTF Regular"/>
        <a:ea typeface="나눔스퀘어 네오 OTF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516</Words>
  <Application>Microsoft Office PowerPoint</Application>
  <PresentationFormat>와이드스크린</PresentationFormat>
  <Paragraphs>73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나눔스퀘어 네오 OTF Heavy</vt:lpstr>
      <vt:lpstr>나눔스퀘어 네오 OTF Bold</vt:lpstr>
      <vt:lpstr>Pretendard</vt:lpstr>
      <vt:lpstr>Arial</vt:lpstr>
      <vt:lpstr>나눔스퀘어 네오 OTF Regular</vt:lpstr>
      <vt:lpstr>Office 테마</vt:lpstr>
      <vt:lpstr>영속성 컨텍스트와 엔티티 생명 주기</vt:lpstr>
      <vt:lpstr>목차</vt:lpstr>
      <vt:lpstr>영속성 컨텍스트</vt:lpstr>
      <vt:lpstr>영속성 컨텍스트</vt:lpstr>
      <vt:lpstr>1차 캐시</vt:lpstr>
      <vt:lpstr>동일성 보장</vt:lpstr>
      <vt:lpstr>1차 캐시와 동일성 보장 확인</vt:lpstr>
      <vt:lpstr>쓰기 지연</vt:lpstr>
      <vt:lpstr>쓰기 지연 확인</vt:lpstr>
      <vt:lpstr>변경 감지</vt:lpstr>
      <vt:lpstr>변경 감지 확인</vt:lpstr>
      <vt:lpstr>엔티티 생명 주기</vt:lpstr>
      <vt:lpstr>엔티티 생명 주기</vt:lpstr>
      <vt:lpstr>비영속과 영속 (new/transient and managed)</vt:lpstr>
      <vt:lpstr>준영속 (detached)</vt:lpstr>
      <vt:lpstr>삭제 (removed)</vt:lpstr>
      <vt:lpstr>참고 자료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영속성 컨텍스트와 엔티티 생명 주기</dc:title>
  <dc:creator>Yeonjong PARK</dc:creator>
  <cp:lastModifiedBy>Yeonjong PARK</cp:lastModifiedBy>
  <cp:revision>41</cp:revision>
  <dcterms:created xsi:type="dcterms:W3CDTF">2024-07-22T11:15:40Z</dcterms:created>
  <dcterms:modified xsi:type="dcterms:W3CDTF">2024-08-07T07:15:23Z</dcterms:modified>
</cp:coreProperties>
</file>